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301" r:id="rId4"/>
    <p:sldId id="259" r:id="rId5"/>
    <p:sldId id="260" r:id="rId6"/>
    <p:sldId id="302" r:id="rId7"/>
    <p:sldId id="261" r:id="rId8"/>
    <p:sldId id="303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99" r:id="rId17"/>
    <p:sldId id="270" r:id="rId18"/>
    <p:sldId id="271" r:id="rId19"/>
    <p:sldId id="272" r:id="rId20"/>
    <p:sldId id="291" r:id="rId21"/>
    <p:sldId id="273" r:id="rId22"/>
    <p:sldId id="275" r:id="rId23"/>
    <p:sldId id="276" r:id="rId24"/>
    <p:sldId id="277" r:id="rId25"/>
    <p:sldId id="304" r:id="rId26"/>
    <p:sldId id="278" r:id="rId27"/>
    <p:sldId id="279" r:id="rId28"/>
    <p:sldId id="280" r:id="rId29"/>
    <p:sldId id="298" r:id="rId30"/>
    <p:sldId id="292" r:id="rId31"/>
    <p:sldId id="293" r:id="rId32"/>
    <p:sldId id="295" r:id="rId33"/>
    <p:sldId id="296" r:id="rId34"/>
    <p:sldId id="294" r:id="rId35"/>
    <p:sldId id="297" r:id="rId36"/>
    <p:sldId id="281" r:id="rId37"/>
    <p:sldId id="282" r:id="rId38"/>
    <p:sldId id="290" r:id="rId39"/>
    <p:sldId id="284" r:id="rId40"/>
    <p:sldId id="283" r:id="rId41"/>
    <p:sldId id="285" r:id="rId42"/>
    <p:sldId id="286" r:id="rId43"/>
    <p:sldId id="288" r:id="rId44"/>
    <p:sldId id="289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20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21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95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05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83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07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657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99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25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30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29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4198C-4B88-4778-A304-48BECC43ADA4}" type="datetimeFigureOut">
              <a:rPr lang="ru-RU" smtClean="0"/>
              <a:t>22.11.2016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B9C88-6739-456E-9F8C-B50C8D131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92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IFMO-Android-2016/lesson1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providers/contacts-provider.html" TargetMode="External"/><Relationship Id="rId2" Type="http://schemas.openxmlformats.org/officeDocument/2006/relationships/hyperlink" Target="https://developer.android.com/reference/android/provider/ContactsContract.Contact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providers/calendar-provider.html" TargetMode="External"/><Relationship Id="rId2" Type="http://schemas.openxmlformats.org/officeDocument/2006/relationships/hyperlink" Target="https://developer.android.com/reference/android/provider/ContactsContract.Contact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reference/android/provider/ContactsContract.Contact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basics/fragments/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guide/topics/providers/content-provider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3886200"/>
            <a:ext cx="8208912" cy="2423120"/>
          </a:xfrm>
        </p:spPr>
        <p:txBody>
          <a:bodyPr>
            <a:normAutofit/>
          </a:bodyPr>
          <a:lstStyle/>
          <a:p>
            <a:pPr algn="l"/>
            <a:r>
              <a:rPr lang="ru-RU" sz="3600" dirty="0"/>
              <a:t>Лекция </a:t>
            </a:r>
            <a:r>
              <a:rPr lang="ru-RU" sz="3600" dirty="0" smtClean="0"/>
              <a:t>№</a:t>
            </a:r>
            <a:r>
              <a:rPr lang="en-US" sz="3600" dirty="0" smtClean="0"/>
              <a:t>10</a:t>
            </a:r>
          </a:p>
          <a:p>
            <a:pPr algn="l"/>
            <a:r>
              <a:rPr lang="en-US" dirty="0" smtClean="0">
                <a:hlinkClick r:id="rId2"/>
              </a:rPr>
              <a:t>https://github.com/IFMO-Android-2016/lesson10</a:t>
            </a:r>
            <a:endParaRPr lang="ru-RU" dirty="0" smtClean="0"/>
          </a:p>
          <a:p>
            <a:pPr algn="l"/>
            <a:r>
              <a:rPr lang="ru-RU" dirty="0" smtClean="0"/>
              <a:t>О чем не рассказывали на прошлых лекциях</a:t>
            </a:r>
            <a:endParaRPr lang="en-US" dirty="0" smtClean="0"/>
          </a:p>
          <a:p>
            <a:pPr algn="l"/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51691"/>
            <a:ext cx="6096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3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9081"/>
            <a:ext cx="7886700" cy="842571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Content Provider</a:t>
            </a:r>
            <a:endParaRPr lang="ru-RU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7" y="773454"/>
            <a:ext cx="3614467" cy="597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1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9081"/>
            <a:ext cx="7886700" cy="842571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Content Provider</a:t>
            </a:r>
            <a:endParaRPr lang="ru-RU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13" y="779773"/>
            <a:ext cx="7389773" cy="59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9081"/>
            <a:ext cx="7886700" cy="842571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Content Provider</a:t>
            </a:r>
            <a:endParaRPr lang="ru-RU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2" y="774051"/>
            <a:ext cx="7233705" cy="59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9081"/>
            <a:ext cx="7886700" cy="842571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Content Provider</a:t>
            </a:r>
            <a:endParaRPr lang="ru-RU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4" y="2345212"/>
            <a:ext cx="8477251" cy="4167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66639" y="5953205"/>
            <a:ext cx="467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ru-RU" dirty="0" smtClean="0"/>
              <a:t>Скриншот из рабочей документации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33374" y="1111955"/>
            <a:ext cx="697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Использование </a:t>
            </a:r>
            <a:r>
              <a:rPr lang="en-US" sz="2800" dirty="0" smtClean="0"/>
              <a:t>Content Provider</a:t>
            </a:r>
            <a:r>
              <a:rPr lang="ru-RU" sz="2800" dirty="0" smtClean="0"/>
              <a:t>-а связано с </a:t>
            </a:r>
          </a:p>
          <a:p>
            <a:r>
              <a:rPr lang="ru-RU" sz="2800" dirty="0" smtClean="0"/>
              <a:t>накладными расходами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1868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Доступ к данным пользователя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Приложение может получить доступ к некоторым пользовательским данным при помощи стандартных системных </a:t>
            </a:r>
            <a:r>
              <a:rPr lang="en-US" dirty="0" smtClean="0"/>
              <a:t>Content Provider</a:t>
            </a:r>
            <a:r>
              <a:rPr lang="ru-RU" dirty="0" smtClean="0"/>
              <a:t>-</a:t>
            </a:r>
            <a:r>
              <a:rPr lang="ru-RU" dirty="0" err="1" smtClean="0"/>
              <a:t>ов</a:t>
            </a:r>
            <a:r>
              <a:rPr lang="ru-RU" dirty="0" smtClean="0"/>
              <a:t>. </a:t>
            </a:r>
          </a:p>
          <a:p>
            <a:r>
              <a:rPr lang="ru-RU" dirty="0" smtClean="0"/>
              <a:t>Структура данных и способы доступа описаны в контрактах 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android.provider</a:t>
            </a:r>
            <a:r>
              <a:rPr lang="en-US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en-US" dirty="0" smtClean="0"/>
              <a:t>)</a:t>
            </a:r>
          </a:p>
          <a:p>
            <a:r>
              <a:rPr lang="ru-RU" dirty="0" smtClean="0"/>
              <a:t>Приложение выступает в роли клиента </a:t>
            </a:r>
            <a:r>
              <a:rPr lang="en-US" dirty="0" smtClean="0"/>
              <a:t>Content Provider-</a:t>
            </a:r>
            <a:r>
              <a:rPr lang="ru-RU" dirty="0" smtClean="0"/>
              <a:t>а, может </a:t>
            </a:r>
            <a:r>
              <a:rPr lang="ru-RU" b="1" dirty="0" smtClean="0"/>
              <a:t>получать и записывать</a:t>
            </a:r>
            <a:r>
              <a:rPr lang="ru-RU" dirty="0" smtClean="0"/>
              <a:t> данные при помощи </a:t>
            </a:r>
            <a:r>
              <a:rPr lang="en-US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ContentResolver</a:t>
            </a:r>
            <a:endParaRPr lang="en-US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32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Доступ к данным пользователя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89475"/>
          </a:xfrm>
        </p:spPr>
        <p:txBody>
          <a:bodyPr>
            <a:normAutofit/>
          </a:bodyPr>
          <a:lstStyle/>
          <a:p>
            <a:r>
              <a:rPr lang="en-US" dirty="0" err="1" smtClean="0">
                <a:hlinkClick r:id="rId2"/>
              </a:rPr>
              <a:t>ContactsContract</a:t>
            </a:r>
            <a:r>
              <a:rPr lang="ru-RU" dirty="0" smtClean="0"/>
              <a:t> – записная книжка телефона:</a:t>
            </a:r>
          </a:p>
          <a:p>
            <a:pPr lvl="1"/>
            <a:r>
              <a:rPr lang="ru-RU" sz="2800" dirty="0" smtClean="0"/>
              <a:t>Список контактов</a:t>
            </a:r>
          </a:p>
          <a:p>
            <a:pPr lvl="1"/>
            <a:r>
              <a:rPr lang="ru-RU" sz="2800" dirty="0" smtClean="0"/>
              <a:t>Номера телефонов </a:t>
            </a:r>
            <a:r>
              <a:rPr lang="en-US" sz="2800" dirty="0" smtClean="0"/>
              <a:t>(</a:t>
            </a:r>
            <a:r>
              <a:rPr lang="ru-RU" sz="2800" dirty="0" smtClean="0"/>
              <a:t>поиск по номеру)</a:t>
            </a:r>
          </a:p>
          <a:p>
            <a:pPr lvl="1"/>
            <a:r>
              <a:rPr lang="en-US" sz="2800" dirty="0" smtClean="0"/>
              <a:t>E-mail</a:t>
            </a:r>
            <a:r>
              <a:rPr lang="ru-RU" sz="2800" dirty="0" smtClean="0"/>
              <a:t> адреса</a:t>
            </a:r>
            <a:endParaRPr lang="en-US" sz="2800" dirty="0" smtClean="0"/>
          </a:p>
          <a:p>
            <a:pPr lvl="1"/>
            <a:r>
              <a:rPr lang="ru-RU" sz="2800" dirty="0" smtClean="0"/>
              <a:t>Дни рождения</a:t>
            </a:r>
          </a:p>
          <a:p>
            <a:pPr lvl="1"/>
            <a:r>
              <a:rPr lang="ru-RU" sz="2800" dirty="0" smtClean="0"/>
              <a:t>Привязка контактов к социальным сетям и мессенджерам,</a:t>
            </a:r>
          </a:p>
          <a:p>
            <a:pPr lvl="1"/>
            <a:r>
              <a:rPr lang="ru-RU" sz="2800" dirty="0" smtClean="0"/>
              <a:t>Синхронизация контактов с «облаком»</a:t>
            </a:r>
            <a:endParaRPr lang="en-US" sz="2800" dirty="0" smtClean="0">
              <a:hlinkClick r:id="rId3"/>
            </a:endParaRP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developer.android.com/guide/topics/providers/contacts-provider.html</a:t>
            </a:r>
            <a:endParaRPr lang="ru-RU" dirty="0" smtClean="0"/>
          </a:p>
          <a:p>
            <a:pPr marL="457200" lvl="1" indent="0">
              <a:buNone/>
            </a:pP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50260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49" y="212726"/>
            <a:ext cx="7886700" cy="863599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Синхронизация контактов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2019300"/>
            <a:ext cx="7705725" cy="4334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1076325"/>
            <a:ext cx="8400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Приложения могут встраиваться в записную книжку телефона </a:t>
            </a:r>
          </a:p>
          <a:p>
            <a:r>
              <a:rPr lang="ru-RU" sz="2400" dirty="0" smtClean="0"/>
              <a:t>при помощи системного провайдера контактов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587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Доступ к данным пользователя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89475"/>
          </a:xfrm>
        </p:spPr>
        <p:txBody>
          <a:bodyPr>
            <a:normAutofit/>
          </a:bodyPr>
          <a:lstStyle/>
          <a:p>
            <a:r>
              <a:rPr lang="en-US" dirty="0" err="1" smtClean="0">
                <a:hlinkClick r:id="rId2"/>
              </a:rPr>
              <a:t>CalendarContract</a:t>
            </a:r>
            <a:r>
              <a:rPr lang="ru-RU" dirty="0" smtClean="0"/>
              <a:t> </a:t>
            </a:r>
          </a:p>
          <a:p>
            <a:pPr lvl="1"/>
            <a:r>
              <a:rPr lang="ru-RU" sz="2800" dirty="0" smtClean="0"/>
              <a:t>Календарь: события, встречи, напоминания</a:t>
            </a:r>
          </a:p>
          <a:p>
            <a:pPr lvl="1"/>
            <a:r>
              <a:rPr lang="ru-RU" sz="2800" dirty="0" smtClean="0"/>
              <a:t>Доступ к данным </a:t>
            </a:r>
            <a:r>
              <a:rPr lang="en-US" sz="2800" dirty="0" smtClean="0"/>
              <a:t>Google Calendar, Exchange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developer.android.com/guide/topics/providers/calendar-provider.html</a:t>
            </a:r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dirty="0" err="1" smtClean="0">
                <a:hlinkClick r:id="rId2"/>
              </a:rPr>
              <a:t>CallLog</a:t>
            </a:r>
            <a:r>
              <a:rPr lang="ru-RU" dirty="0" smtClean="0"/>
              <a:t> – история звонков</a:t>
            </a:r>
          </a:p>
          <a:p>
            <a:r>
              <a:rPr lang="en-US" dirty="0" smtClean="0">
                <a:hlinkClick r:id="rId2"/>
              </a:rPr>
              <a:t>Telephony </a:t>
            </a:r>
            <a:r>
              <a:rPr lang="ru-RU" dirty="0" smtClean="0"/>
              <a:t>– </a:t>
            </a:r>
            <a:r>
              <a:rPr lang="en-US" dirty="0" smtClean="0"/>
              <a:t>SMS </a:t>
            </a:r>
            <a:r>
              <a:rPr lang="ru-RU" dirty="0" smtClean="0"/>
              <a:t>(можно только посмотреть, не отправить)</a:t>
            </a:r>
            <a:endParaRPr lang="ru-RU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735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Доступ к данным пользователя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577974"/>
            <a:ext cx="7886700" cy="4689475"/>
          </a:xfrm>
        </p:spPr>
        <p:txBody>
          <a:bodyPr>
            <a:normAutofit/>
          </a:bodyPr>
          <a:lstStyle/>
          <a:p>
            <a:r>
              <a:rPr lang="en-US" dirty="0" err="1" smtClean="0">
                <a:hlinkClick r:id="rId2"/>
              </a:rPr>
              <a:t>MediaStore</a:t>
            </a:r>
            <a:r>
              <a:rPr lang="ru-RU" dirty="0" smtClean="0"/>
              <a:t> – коллекции медиа данных</a:t>
            </a:r>
          </a:p>
          <a:p>
            <a:pPr lvl="1"/>
            <a:r>
              <a:rPr lang="ru-RU" sz="2800" dirty="0" smtClean="0"/>
              <a:t>Изображения</a:t>
            </a:r>
          </a:p>
          <a:p>
            <a:pPr lvl="1"/>
            <a:r>
              <a:rPr lang="ru-RU" sz="2800" dirty="0" smtClean="0"/>
              <a:t>Видео</a:t>
            </a:r>
          </a:p>
          <a:p>
            <a:pPr lvl="1"/>
            <a:r>
              <a:rPr lang="ru-RU" sz="2800" dirty="0" smtClean="0"/>
              <a:t>Музыка</a:t>
            </a:r>
            <a:endParaRPr lang="ru-RU" sz="2800" dirty="0"/>
          </a:p>
          <a:p>
            <a:endParaRPr lang="ru-RU" sz="3200" dirty="0" smtClean="0"/>
          </a:p>
          <a:p>
            <a:pPr marL="0" indent="0">
              <a:buNone/>
            </a:pPr>
            <a:r>
              <a:rPr lang="ru-RU" dirty="0" smtClean="0"/>
              <a:t>Автоматически сканирует </a:t>
            </a:r>
            <a:r>
              <a:rPr lang="en-US" dirty="0" smtClean="0"/>
              <a:t>External Storage</a:t>
            </a:r>
            <a:r>
              <a:rPr lang="ru-RU" dirty="0" smtClean="0"/>
              <a:t>, находит новые медиа файлы и добавляет в коллекцию.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*См. лекцию №8 о доступе к медиа файлам</a:t>
            </a:r>
          </a:p>
        </p:txBody>
      </p:sp>
    </p:spTree>
    <p:extLst>
      <p:ext uri="{BB962C8B-B14F-4D97-AF65-F5344CB8AC3E}">
        <p14:creationId xmlns:p14="http://schemas.microsoft.com/office/powerpoint/2010/main" val="32084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75642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</a:rPr>
              <a:t>External Storage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Общие файлы: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sdcard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Music/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Pictures/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Ringtones/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buNone/>
            </a:pPr>
            <a:endParaRPr lang="en-US" sz="3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Context.getExternalFilesDir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		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Environment.DIRECTORY_XXX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22726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9947" y="379563"/>
            <a:ext cx="8264105" cy="87126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Что еще нужно знать об </a:t>
            </a:r>
            <a:r>
              <a:rPr lang="en-US" dirty="0" smtClean="0">
                <a:latin typeface="+mn-lt"/>
              </a:rPr>
              <a:t>Android</a:t>
            </a:r>
            <a:r>
              <a:rPr lang="ru-RU" dirty="0" smtClean="0">
                <a:latin typeface="+mn-lt"/>
              </a:rPr>
              <a:t>?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9946" y="1371600"/>
            <a:ext cx="3528205" cy="5244861"/>
          </a:xfrm>
        </p:spPr>
        <p:txBody>
          <a:bodyPr>
            <a:normAutofit/>
          </a:bodyPr>
          <a:lstStyle/>
          <a:p>
            <a:r>
              <a:rPr lang="ru-RU" dirty="0" smtClean="0"/>
              <a:t>Фрагменты</a:t>
            </a:r>
          </a:p>
          <a:p>
            <a:r>
              <a:rPr lang="en-US" dirty="0" smtClean="0"/>
              <a:t>Content Provider</a:t>
            </a:r>
          </a:p>
          <a:p>
            <a:r>
              <a:rPr lang="ru-RU" dirty="0" smtClean="0"/>
              <a:t>Местоположение</a:t>
            </a:r>
          </a:p>
          <a:p>
            <a:r>
              <a:rPr lang="ru-RU" dirty="0" smtClean="0"/>
              <a:t>Запрос </a:t>
            </a:r>
            <a:r>
              <a:rPr lang="ru-RU" dirty="0" err="1" smtClean="0"/>
              <a:t>пермиссий</a:t>
            </a:r>
            <a:endParaRPr lang="en-US" dirty="0" smtClean="0"/>
          </a:p>
          <a:p>
            <a:r>
              <a:rPr lang="en-US" dirty="0" smtClean="0"/>
              <a:t>Alarm Manager</a:t>
            </a:r>
          </a:p>
          <a:p>
            <a:r>
              <a:rPr lang="ru-RU" dirty="0" smtClean="0"/>
              <a:t>Уведомления</a:t>
            </a:r>
            <a:endParaRPr lang="en-US" dirty="0" smtClean="0"/>
          </a:p>
          <a:p>
            <a:r>
              <a:rPr lang="en-US" dirty="0"/>
              <a:t>Push (GCM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Безопасность</a:t>
            </a:r>
            <a:endParaRPr lang="ru-RU" dirty="0"/>
          </a:p>
          <a:p>
            <a:r>
              <a:rPr lang="ru-RU" dirty="0" smtClean="0"/>
              <a:t>Мультимедиа</a:t>
            </a:r>
          </a:p>
          <a:p>
            <a:r>
              <a:rPr lang="ru-RU" dirty="0"/>
              <a:t>Камера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1999" y="1371601"/>
            <a:ext cx="3528205" cy="524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Support </a:t>
            </a:r>
            <a:r>
              <a:rPr lang="ru-RU" dirty="0" smtClean="0"/>
              <a:t>библиотеки</a:t>
            </a:r>
          </a:p>
          <a:p>
            <a:r>
              <a:rPr lang="en-US" dirty="0" smtClean="0"/>
              <a:t>Material </a:t>
            </a:r>
            <a:r>
              <a:rPr lang="ru-RU" dirty="0" smtClean="0"/>
              <a:t>дизайн</a:t>
            </a:r>
          </a:p>
          <a:p>
            <a:r>
              <a:rPr lang="ru-RU" dirty="0" smtClean="0"/>
              <a:t>Анимация</a:t>
            </a:r>
          </a:p>
          <a:p>
            <a:r>
              <a:rPr lang="en-US" dirty="0" smtClean="0"/>
              <a:t>Open GL</a:t>
            </a:r>
          </a:p>
          <a:p>
            <a:r>
              <a:rPr lang="ru-RU" dirty="0" smtClean="0"/>
              <a:t>Система сборки</a:t>
            </a:r>
          </a:p>
          <a:p>
            <a:r>
              <a:rPr lang="ru-RU" dirty="0" smtClean="0"/>
              <a:t>Инструменты </a:t>
            </a:r>
          </a:p>
          <a:p>
            <a:r>
              <a:rPr lang="ru-RU" dirty="0" smtClean="0"/>
              <a:t>Тестирование</a:t>
            </a:r>
          </a:p>
          <a:p>
            <a:r>
              <a:rPr lang="ru-RU" dirty="0" smtClean="0"/>
              <a:t>Публикация</a:t>
            </a:r>
          </a:p>
          <a:p>
            <a:r>
              <a:rPr lang="ru-RU" dirty="0" smtClean="0"/>
              <a:t>Монетизация</a:t>
            </a:r>
          </a:p>
          <a:p>
            <a:r>
              <a:rPr lang="ru-RU" dirty="0" smtClean="0"/>
              <a:t>Сбор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11537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Местоположение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1690689"/>
            <a:ext cx="7410450" cy="41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Местоположение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52550"/>
            <a:ext cx="7886700" cy="4824413"/>
          </a:xfrm>
        </p:spPr>
        <p:txBody>
          <a:bodyPr>
            <a:normAutofit/>
          </a:bodyPr>
          <a:lstStyle/>
          <a:p>
            <a:r>
              <a:rPr lang="ru-RU" dirty="0" smtClean="0"/>
              <a:t>Навигационные спутники: </a:t>
            </a:r>
            <a:r>
              <a:rPr lang="en-US" dirty="0" smtClean="0">
                <a:solidFill>
                  <a:srgbClr val="0070C0"/>
                </a:solidFill>
              </a:rPr>
              <a:t>GPS</a:t>
            </a:r>
            <a:endParaRPr lang="ru-RU" dirty="0" smtClean="0">
              <a:solidFill>
                <a:srgbClr val="0070C0"/>
              </a:solidFill>
            </a:endParaRPr>
          </a:p>
          <a:p>
            <a:pPr lvl="1"/>
            <a:r>
              <a:rPr lang="ru-RU" sz="2800" dirty="0" smtClean="0"/>
              <a:t>А также </a:t>
            </a:r>
            <a:r>
              <a:rPr lang="ru-RU" sz="2800" dirty="0" smtClean="0">
                <a:solidFill>
                  <a:srgbClr val="0070C0"/>
                </a:solidFill>
              </a:rPr>
              <a:t>ГЛОНАСС</a:t>
            </a:r>
            <a:r>
              <a:rPr lang="en-US" sz="2800" dirty="0" smtClean="0"/>
              <a:t>,</a:t>
            </a:r>
            <a:r>
              <a:rPr lang="ru-RU" sz="2800" dirty="0" smtClean="0"/>
              <a:t> </a:t>
            </a:r>
            <a:r>
              <a:rPr lang="zh-CN" altLang="en-US" sz="2800" dirty="0">
                <a:solidFill>
                  <a:srgbClr val="0070C0"/>
                </a:solidFill>
              </a:rPr>
              <a:t>北斗卫星导航系统</a:t>
            </a:r>
            <a:r>
              <a:rPr lang="en-US" sz="2800" dirty="0" smtClean="0"/>
              <a:t> </a:t>
            </a:r>
            <a:r>
              <a:rPr lang="ru-RU" sz="2800" dirty="0" smtClean="0"/>
              <a:t>(</a:t>
            </a:r>
            <a:r>
              <a:rPr lang="en-US" sz="2800" dirty="0" err="1" smtClean="0"/>
              <a:t>BeiDu</a:t>
            </a:r>
            <a:r>
              <a:rPr lang="en-US" sz="2800" dirty="0" smtClean="0"/>
              <a:t>, BDS), </a:t>
            </a:r>
            <a:r>
              <a:rPr lang="en-US" sz="2800" dirty="0" smtClean="0">
                <a:solidFill>
                  <a:srgbClr val="0070C0"/>
                </a:solidFill>
              </a:rPr>
              <a:t>Galileo</a:t>
            </a:r>
            <a:r>
              <a:rPr lang="en-US" sz="2800" dirty="0" smtClean="0"/>
              <a:t> – </a:t>
            </a:r>
            <a:r>
              <a:rPr lang="ru-RU" sz="2800" b="1" dirty="0" smtClean="0"/>
              <a:t>прозрачно</a:t>
            </a:r>
            <a:r>
              <a:rPr lang="ru-RU" sz="2800" dirty="0" smtClean="0"/>
              <a:t> при наличии поддержки в чипсете</a:t>
            </a:r>
            <a:endParaRPr lang="en-US" sz="2800" dirty="0" smtClean="0"/>
          </a:p>
          <a:p>
            <a:pPr marL="457200" lvl="1" indent="0">
              <a:buNone/>
            </a:pPr>
            <a:endParaRPr lang="ru-RU" sz="2800" dirty="0" smtClean="0"/>
          </a:p>
          <a:p>
            <a:r>
              <a:rPr lang="ru-RU" dirty="0" smtClean="0"/>
              <a:t>Мобильные сети</a:t>
            </a:r>
            <a:r>
              <a:rPr lang="en-US" dirty="0" smtClean="0"/>
              <a:t> – </a:t>
            </a:r>
            <a:r>
              <a:rPr lang="ru-RU" dirty="0" smtClean="0"/>
              <a:t>используя информацию о ближайших «вышках» и мощности сигнала, можно грубо определить местоположение</a:t>
            </a:r>
          </a:p>
          <a:p>
            <a:endParaRPr lang="ru-RU" dirty="0"/>
          </a:p>
          <a:p>
            <a:r>
              <a:rPr lang="en-US" dirty="0" smtClean="0"/>
              <a:t>Wi-Fi – </a:t>
            </a:r>
            <a:r>
              <a:rPr lang="ru-RU" dirty="0" smtClean="0"/>
              <a:t>«глобальная» база данных о положении постоянных точек доступа.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02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Местоположение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52550"/>
            <a:ext cx="7886700" cy="5124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Способы определения местоположения отличаются по следующим параметрам:</a:t>
            </a:r>
          </a:p>
          <a:p>
            <a:pPr lvl="1"/>
            <a:endParaRPr lang="ru-RU" sz="2800" dirty="0" smtClean="0"/>
          </a:p>
          <a:p>
            <a:pPr lvl="1"/>
            <a:r>
              <a:rPr lang="ru-RU" sz="2800" dirty="0" smtClean="0"/>
              <a:t>Точность</a:t>
            </a:r>
          </a:p>
          <a:p>
            <a:pPr lvl="1"/>
            <a:r>
              <a:rPr lang="ru-RU" sz="2800" dirty="0" smtClean="0"/>
              <a:t>Скорость</a:t>
            </a:r>
          </a:p>
          <a:p>
            <a:pPr lvl="1"/>
            <a:r>
              <a:rPr lang="ru-RU" sz="2800" b="1" dirty="0" smtClean="0"/>
              <a:t>Энергопотребление</a:t>
            </a:r>
          </a:p>
          <a:p>
            <a:pPr lvl="1"/>
            <a:r>
              <a:rPr lang="ru-RU" sz="2800" dirty="0" smtClean="0"/>
              <a:t>Стоимость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Неправильное использование местоположения может привести к чрезмерному расходованию батареи</a:t>
            </a:r>
          </a:p>
        </p:txBody>
      </p:sp>
    </p:spTree>
    <p:extLst>
      <p:ext uri="{BB962C8B-B14F-4D97-AF65-F5344CB8AC3E}">
        <p14:creationId xmlns:p14="http://schemas.microsoft.com/office/powerpoint/2010/main" val="350250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Местоположение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4325" y="1352550"/>
            <a:ext cx="8553449" cy="5124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Android Framework Location API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(</a:t>
            </a:r>
            <a:r>
              <a:rPr lang="en-US" dirty="0" err="1" smtClean="0">
                <a:solidFill>
                  <a:srgbClr val="0070C0"/>
                </a:solidFill>
              </a:rPr>
              <a:t>android.location</a:t>
            </a:r>
            <a:r>
              <a:rPr lang="en-US" dirty="0" smtClean="0">
                <a:solidFill>
                  <a:srgbClr val="0070C0"/>
                </a:solidFill>
              </a:rPr>
              <a:t>.*)</a:t>
            </a: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r>
              <a:rPr lang="ru-RU" dirty="0" smtClean="0"/>
              <a:t>Низкоуровневый системный </a:t>
            </a:r>
            <a:r>
              <a:rPr lang="en-US" dirty="0" smtClean="0"/>
              <a:t>framework</a:t>
            </a:r>
            <a:r>
              <a:rPr lang="ru-RU" dirty="0" smtClean="0"/>
              <a:t> для определения местоположения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Источники данных о местоположении: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GPS_PROVIDER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cs typeface="Courier New" panose="02070309020205020404" pitchFamily="49" charset="0"/>
              </a:rPr>
              <a:t>– </a:t>
            </a:r>
            <a:r>
              <a:rPr lang="ru-RU" sz="2800" dirty="0" smtClean="0">
                <a:cs typeface="Courier New" panose="02070309020205020404" pitchFamily="49" charset="0"/>
              </a:rPr>
              <a:t>спутники 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NETWORK_PROVIDER</a:t>
            </a:r>
            <a:r>
              <a:rPr lang="ru-RU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800" dirty="0" smtClean="0">
                <a:cs typeface="Courier New" panose="02070309020205020404" pitchFamily="49" charset="0"/>
              </a:rPr>
              <a:t>–</a:t>
            </a:r>
            <a:r>
              <a:rPr lang="ru-RU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800" dirty="0" smtClean="0">
                <a:cs typeface="Courier New" panose="02070309020205020404" pitchFamily="49" charset="0"/>
              </a:rPr>
              <a:t>мобильные сети и </a:t>
            </a:r>
            <a:r>
              <a:rPr lang="en-US" sz="2800" dirty="0" smtClean="0">
                <a:cs typeface="Courier New" panose="02070309020205020404" pitchFamily="49" charset="0"/>
              </a:rPr>
              <a:t>Wi-Fi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PASSIVE_PROVIDER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cs typeface="Courier New" panose="02070309020205020404" pitchFamily="49" charset="0"/>
              </a:rPr>
              <a:t>– </a:t>
            </a:r>
            <a:r>
              <a:rPr lang="ru-RU" sz="2800" dirty="0" smtClean="0">
                <a:cs typeface="Courier New" panose="02070309020205020404" pitchFamily="49" charset="0"/>
              </a:rPr>
              <a:t>пассивный</a:t>
            </a:r>
            <a:r>
              <a:rPr lang="en-US" sz="2800" dirty="0" smtClean="0">
                <a:cs typeface="Courier New" panose="02070309020205020404" pitchFamily="49" charset="0"/>
              </a:rPr>
              <a:t> </a:t>
            </a:r>
            <a:r>
              <a:rPr lang="ru-RU" sz="2800" dirty="0" smtClean="0">
                <a:cs typeface="Courier New" panose="02070309020205020404" pitchFamily="49" charset="0"/>
              </a:rPr>
              <a:t>(рекомендуется)</a:t>
            </a:r>
            <a:endParaRPr lang="ru-RU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2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Местоположение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52550"/>
            <a:ext cx="7886700" cy="51244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Google </a:t>
            </a:r>
            <a:r>
              <a:rPr lang="en-US" dirty="0" smtClean="0">
                <a:solidFill>
                  <a:srgbClr val="0070C0"/>
                </a:solidFill>
              </a:rPr>
              <a:t>Play Services Location API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(</a:t>
            </a:r>
            <a:r>
              <a:rPr lang="en-US" dirty="0" err="1" smtClean="0">
                <a:solidFill>
                  <a:srgbClr val="0070C0"/>
                </a:solidFill>
              </a:rPr>
              <a:t>FusedLocationProviderApi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r>
              <a:rPr lang="ru-RU" dirty="0" smtClean="0"/>
              <a:t>Простой высокоуровневый </a:t>
            </a:r>
            <a:r>
              <a:rPr lang="en-US" dirty="0" smtClean="0"/>
              <a:t>framework</a:t>
            </a:r>
            <a:r>
              <a:rPr lang="ru-RU" dirty="0" smtClean="0"/>
              <a:t>, в котором реализованы оптимальные стратегии определения местоположения</a:t>
            </a:r>
            <a:endParaRPr lang="ru-RU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Library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56" y="1690689"/>
            <a:ext cx="4948687" cy="433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Library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android.support.*</a:t>
            </a:r>
            <a:endParaRPr lang="ru-RU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ru-RU" dirty="0" smtClean="0"/>
              <a:t>Официальный набор библиотек от </a:t>
            </a:r>
            <a:r>
              <a:rPr lang="en-US" dirty="0" smtClean="0"/>
              <a:t>Google</a:t>
            </a:r>
            <a:r>
              <a:rPr lang="ru-RU" dirty="0" smtClean="0"/>
              <a:t> в дополнение к </a:t>
            </a:r>
            <a:r>
              <a:rPr lang="en-US" dirty="0" smtClean="0"/>
              <a:t>Android </a:t>
            </a:r>
            <a:r>
              <a:rPr lang="en-US" dirty="0" smtClean="0"/>
              <a:t>SDK</a:t>
            </a:r>
            <a:endParaRPr lang="en-US" dirty="0" smtClean="0"/>
          </a:p>
          <a:p>
            <a:pPr>
              <a:spcAft>
                <a:spcPts val="1800"/>
              </a:spcAft>
            </a:pPr>
            <a:r>
              <a:rPr lang="ru-RU" dirty="0" smtClean="0"/>
              <a:t>Поддержка новых </a:t>
            </a:r>
            <a:r>
              <a:rPr lang="ru-RU" dirty="0" err="1" smtClean="0"/>
              <a:t>фич</a:t>
            </a:r>
            <a:r>
              <a:rPr lang="ru-RU" dirty="0" smtClean="0"/>
              <a:t> </a:t>
            </a:r>
            <a:r>
              <a:rPr lang="en-US" dirty="0" smtClean="0"/>
              <a:t>Android SDK </a:t>
            </a:r>
            <a:r>
              <a:rPr lang="ru-RU" dirty="0" smtClean="0"/>
              <a:t>на старых версиях </a:t>
            </a:r>
            <a:r>
              <a:rPr lang="en-US" dirty="0" smtClean="0"/>
              <a:t>Android</a:t>
            </a:r>
          </a:p>
          <a:p>
            <a:pPr>
              <a:spcAft>
                <a:spcPts val="1800"/>
              </a:spcAft>
            </a:pPr>
            <a:r>
              <a:rPr lang="ru-RU" dirty="0" smtClean="0"/>
              <a:t>Стандартные </a:t>
            </a:r>
            <a:r>
              <a:rPr lang="en-US" dirty="0" smtClean="0"/>
              <a:t>UI </a:t>
            </a:r>
            <a:r>
              <a:rPr lang="ru-RU" dirty="0" smtClean="0"/>
              <a:t>элементы и стили, широко используемые в приложениях</a:t>
            </a:r>
          </a:p>
          <a:p>
            <a:r>
              <a:rPr lang="ru-RU" dirty="0" smtClean="0"/>
              <a:t>Просто полезные утилиты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35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Library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ru-RU" dirty="0" smtClean="0"/>
              <a:t>Поддержка старых версий </a:t>
            </a:r>
            <a:r>
              <a:rPr lang="en-US" dirty="0" smtClean="0"/>
              <a:t>Android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ru-RU" dirty="0" smtClean="0"/>
              <a:t>Обычный код:</a:t>
            </a:r>
            <a:endParaRPr lang="en-US" dirty="0" smtClean="0"/>
          </a:p>
          <a:p>
            <a:pPr marL="0" indent="0">
              <a:spcAft>
                <a:spcPts val="1800"/>
              </a:spcAft>
              <a:buNone/>
            </a:pPr>
            <a:endParaRPr lang="en-US" dirty="0"/>
          </a:p>
          <a:p>
            <a:pPr marL="0" indent="0">
              <a:spcAft>
                <a:spcPts val="1800"/>
              </a:spcAft>
              <a:buNone/>
            </a:pPr>
            <a:endParaRPr lang="en-US" dirty="0" smtClean="0"/>
          </a:p>
          <a:p>
            <a:pPr marL="0" indent="0">
              <a:spcAft>
                <a:spcPts val="1800"/>
              </a:spcAft>
              <a:buNone/>
            </a:pPr>
            <a:r>
              <a:rPr lang="ru-RU" dirty="0" smtClean="0"/>
              <a:t>Код с </a:t>
            </a:r>
            <a:r>
              <a:rPr lang="en-US" dirty="0" smtClean="0"/>
              <a:t>Support Library:</a:t>
            </a:r>
          </a:p>
          <a:p>
            <a:pPr marL="0" indent="0">
              <a:spcAft>
                <a:spcPts val="1800"/>
              </a:spcAft>
              <a:buNone/>
            </a:pPr>
            <a:endParaRPr lang="en-US" dirty="0"/>
          </a:p>
          <a:p>
            <a:pPr marL="0" indent="0">
              <a:spcAft>
                <a:spcPts val="1800"/>
              </a:spcAft>
              <a:buNone/>
            </a:pPr>
            <a:endParaRPr lang="en-US" dirty="0" smtClean="0"/>
          </a:p>
          <a:p>
            <a:pPr marL="0" indent="0">
              <a:spcAft>
                <a:spcPts val="1800"/>
              </a:spcAft>
              <a:buNone/>
            </a:pPr>
            <a:endParaRPr lang="ru-RU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14353" y="2692301"/>
            <a:ext cx="6206827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SDK_INT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0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         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VERSION_CODES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LOLLIPOP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0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2000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 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setElevation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A8017E"/>
                </a:solidFill>
                <a:effectLst/>
                <a:latin typeface="Consolas" panose="020B0609020204030204" pitchFamily="49" charset="0"/>
              </a:rPr>
              <a:t>5.0f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309779" y="5573985"/>
            <a:ext cx="513602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ViewCompat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setElevation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A8017E"/>
                </a:solidFill>
                <a:effectLst/>
                <a:latin typeface="Consolas" panose="020B0609020204030204" pitchFamily="49" charset="0"/>
              </a:rPr>
              <a:t>5.0f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314353" y="4896296"/>
            <a:ext cx="5982407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android.support.v4.view.ViewCompat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Library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5775" y="1266825"/>
            <a:ext cx="8134349" cy="49101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Замена стандартных классов из </a:t>
            </a:r>
            <a:r>
              <a:rPr lang="en-US" dirty="0" smtClean="0"/>
              <a:t>Android SDK </a:t>
            </a:r>
            <a:r>
              <a:rPr lang="ru-RU" dirty="0" smtClean="0"/>
              <a:t>на более новую реализацию без старых багов: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android.app.Loader</a:t>
            </a:r>
            <a:r>
              <a:rPr lang="en-US" dirty="0" smtClean="0">
                <a:solidFill>
                  <a:srgbClr val="0070C0"/>
                </a:solidFill>
              </a:rPr>
              <a:t>   →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dirty="0" smtClean="0">
                <a:solidFill>
                  <a:srgbClr val="0070C0"/>
                </a:solidFill>
              </a:rPr>
              <a:t>android.support.v4.app.Loader</a:t>
            </a:r>
          </a:p>
          <a:p>
            <a:pPr marL="0" indent="0" algn="r">
              <a:spcBef>
                <a:spcPts val="0"/>
              </a:spcBef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android.app.Fragment</a:t>
            </a:r>
            <a:r>
              <a:rPr lang="en-US" dirty="0" smtClean="0">
                <a:solidFill>
                  <a:srgbClr val="0070C0"/>
                </a:solidFill>
              </a:rPr>
              <a:t>   →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dirty="0" smtClean="0">
                <a:solidFill>
                  <a:srgbClr val="0070C0"/>
                </a:solidFill>
              </a:rPr>
              <a:t>android.support.v4.app.Fragment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Всегда лучше использовать аналогичный класс из </a:t>
            </a:r>
            <a:r>
              <a:rPr lang="en-US" dirty="0" smtClean="0"/>
              <a:t>Support Library – </a:t>
            </a:r>
            <a:r>
              <a:rPr lang="ru-RU" dirty="0" smtClean="0"/>
              <a:t>он будет поддерживаться и постоянно обновляться вместе с приложением.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08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</a:t>
            </a:r>
            <a:r>
              <a:rPr lang="en-US" dirty="0" smtClean="0">
                <a:latin typeface="+mn-lt"/>
              </a:rPr>
              <a:t>Annotations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 smtClean="0"/>
              <a:t>Аннотации для </a:t>
            </a:r>
            <a:r>
              <a:rPr lang="en-US" dirty="0" smtClean="0"/>
              <a:t>Android </a:t>
            </a:r>
            <a:r>
              <a:rPr lang="ru-RU" dirty="0" smtClean="0"/>
              <a:t>кода: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dirty="0" smtClean="0">
                <a:solidFill>
                  <a:srgbClr val="0070C0"/>
                </a:solidFill>
              </a:rPr>
              <a:t>com.android.support:annotations</a:t>
            </a:r>
            <a:endParaRPr lang="ru-RU" dirty="0" smtClean="0">
              <a:solidFill>
                <a:srgbClr val="0070C0"/>
              </a:solidFill>
            </a:endParaRPr>
          </a:p>
          <a:p>
            <a:pPr>
              <a:spcAft>
                <a:spcPts val="1800"/>
              </a:spcAft>
            </a:pPr>
            <a:r>
              <a:rPr lang="ru-RU" dirty="0" smtClean="0"/>
              <a:t>Делают код более читаемым</a:t>
            </a:r>
          </a:p>
          <a:p>
            <a:pPr>
              <a:spcAft>
                <a:spcPts val="1800"/>
              </a:spcAft>
            </a:pPr>
            <a:r>
              <a:rPr lang="ru-RU" dirty="0" smtClean="0"/>
              <a:t>Уменьшают количество ошибок</a:t>
            </a:r>
          </a:p>
          <a:p>
            <a:pPr>
              <a:spcAft>
                <a:spcPts val="1800"/>
              </a:spcAft>
            </a:pPr>
            <a:r>
              <a:rPr lang="ru-RU" dirty="0" smtClean="0"/>
              <a:t>Поддерживаются инструментами разработки (</a:t>
            </a:r>
            <a:r>
              <a:rPr lang="en-US" dirty="0" smtClean="0"/>
              <a:t>Android Studio)</a:t>
            </a:r>
            <a:r>
              <a:rPr lang="ru-RU" dirty="0" smtClean="0"/>
              <a:t> и сборки</a:t>
            </a:r>
          </a:p>
          <a:p>
            <a:pPr>
              <a:spcAft>
                <a:spcPts val="1800"/>
              </a:spcAft>
            </a:pPr>
            <a:r>
              <a:rPr lang="ru-RU" dirty="0" smtClean="0"/>
              <a:t>НЕ влияют на выполнение кода</a:t>
            </a:r>
            <a:endParaRPr lang="en-US" dirty="0" smtClean="0"/>
          </a:p>
          <a:p>
            <a:pPr marL="0" indent="0">
              <a:spcAft>
                <a:spcPts val="1800"/>
              </a:spcAft>
              <a:buNone/>
            </a:pPr>
            <a:endParaRPr lang="en-US" dirty="0"/>
          </a:p>
          <a:p>
            <a:pPr marL="0" indent="0">
              <a:spcAft>
                <a:spcPts val="1800"/>
              </a:spcAft>
              <a:buNone/>
            </a:pPr>
            <a:endParaRPr lang="en-US" dirty="0" smtClean="0"/>
          </a:p>
          <a:p>
            <a:pPr marL="0" indent="0">
              <a:spcAft>
                <a:spcPts val="180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2572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Фрагменты </a:t>
            </a:r>
            <a:endParaRPr lang="ru-RU" dirty="0">
              <a:latin typeface="+mn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70" y="2018163"/>
            <a:ext cx="8103860" cy="31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3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</a:t>
            </a:r>
            <a:r>
              <a:rPr lang="en-US" dirty="0" smtClean="0">
                <a:latin typeface="+mn-lt"/>
              </a:rPr>
              <a:t>Annotations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@NonNull</a:t>
            </a:r>
            <a:endParaRPr lang="ru-RU" dirty="0" smtClean="0">
              <a:solidFill>
                <a:srgbClr val="0070C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rgbClr val="0070C0"/>
                </a:solidFill>
              </a:rPr>
              <a:t>@Nullable </a:t>
            </a:r>
            <a:endParaRPr lang="ru-RU" dirty="0" smtClean="0">
              <a:solidFill>
                <a:srgbClr val="0070C0"/>
              </a:solidFill>
            </a:endParaRP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dirty="0" err="1" smtClean="0"/>
              <a:t>Nullness</a:t>
            </a:r>
            <a:r>
              <a:rPr lang="en-US" dirty="0" smtClean="0"/>
              <a:t> </a:t>
            </a:r>
            <a:r>
              <a:rPr lang="ru-RU" dirty="0" smtClean="0"/>
              <a:t>проверки позволяют предотвратить </a:t>
            </a:r>
            <a:r>
              <a:rPr lang="en-US" dirty="0" err="1" smtClean="0"/>
              <a:t>NullPointerException</a:t>
            </a:r>
            <a:r>
              <a:rPr lang="ru-RU" dirty="0" smtClean="0"/>
              <a:t> и уменьшить количество явных проверок в коде.</a:t>
            </a:r>
            <a:endParaRPr lang="en-US" dirty="0"/>
          </a:p>
          <a:p>
            <a:pPr marL="0" indent="0">
              <a:spcAft>
                <a:spcPts val="1800"/>
              </a:spcAft>
              <a:buNone/>
            </a:pPr>
            <a:endParaRPr lang="en-US" dirty="0" smtClean="0"/>
          </a:p>
          <a:p>
            <a:pPr marL="0" indent="0">
              <a:spcAft>
                <a:spcPts val="1800"/>
              </a:spcAft>
              <a:buNone/>
            </a:pPr>
            <a:endParaRPr lang="en-US" dirty="0"/>
          </a:p>
          <a:p>
            <a:pPr marL="0" indent="0">
              <a:spcAft>
                <a:spcPts val="1800"/>
              </a:spcAft>
              <a:buNone/>
            </a:pPr>
            <a:endParaRPr lang="en-US" dirty="0" smtClean="0"/>
          </a:p>
          <a:p>
            <a:pPr marL="0" indent="0">
              <a:spcAft>
                <a:spcPts val="1800"/>
              </a:spcAft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77" y="3543452"/>
            <a:ext cx="8341245" cy="29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3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</a:t>
            </a:r>
            <a:r>
              <a:rPr lang="en-US" dirty="0" smtClean="0">
                <a:latin typeface="+mn-lt"/>
              </a:rPr>
              <a:t>Annotations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solidFill>
                  <a:srgbClr val="0070C0"/>
                </a:solidFill>
              </a:rPr>
              <a:t>@IntDef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@StringDef</a:t>
            </a:r>
          </a:p>
          <a:p>
            <a:pPr>
              <a:spcBef>
                <a:spcPts val="2400"/>
              </a:spcBef>
            </a:pPr>
            <a:r>
              <a:rPr lang="ru-RU" dirty="0" smtClean="0"/>
              <a:t>Определяет набор значений внутри типов </a:t>
            </a:r>
            <a:r>
              <a:rPr lang="en-US" dirty="0" smtClean="0"/>
              <a:t>       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/>
              <a:t>и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pPr>
              <a:spcBef>
                <a:spcPts val="1800"/>
              </a:spcBef>
            </a:pPr>
            <a:r>
              <a:rPr lang="ru-RU" dirty="0" smtClean="0"/>
              <a:t>Простая и быстрая замена </a:t>
            </a:r>
            <a:r>
              <a:rPr lang="en-US" dirty="0" err="1" smtClean="0"/>
              <a:t>enum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ru-RU" dirty="0" smtClean="0"/>
              <a:t>Валидация во время сборки</a:t>
            </a:r>
            <a:endParaRPr lang="en-US" dirty="0"/>
          </a:p>
          <a:p>
            <a:pPr marL="0" indent="0">
              <a:spcAft>
                <a:spcPts val="1800"/>
              </a:spcAft>
              <a:buNone/>
            </a:pPr>
            <a:endParaRPr lang="en-US" dirty="0" smtClean="0"/>
          </a:p>
          <a:p>
            <a:pPr marL="0" indent="0">
              <a:spcAft>
                <a:spcPts val="180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639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</a:t>
            </a:r>
            <a:r>
              <a:rPr lang="en-US" dirty="0" smtClean="0">
                <a:latin typeface="+mn-lt"/>
              </a:rPr>
              <a:t>Annotations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ru-RU" dirty="0" smtClean="0"/>
              <a:t>Документируем возможные возвращаемые значения</a:t>
            </a:r>
            <a:r>
              <a:rPr lang="en-US" dirty="0" smtClean="0"/>
              <a:t>…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8" y="2304822"/>
            <a:ext cx="8320023" cy="387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</a:t>
            </a:r>
            <a:r>
              <a:rPr lang="en-US" dirty="0" smtClean="0">
                <a:latin typeface="+mn-lt"/>
              </a:rPr>
              <a:t>Annotations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ru-RU" dirty="0" smtClean="0"/>
              <a:t>В </a:t>
            </a:r>
            <a:r>
              <a:rPr lang="en-US" dirty="0" smtClean="0"/>
              <a:t>Java </a:t>
            </a:r>
            <a:r>
              <a:rPr lang="ru-RU" dirty="0" smtClean="0"/>
              <a:t>обычно используют </a:t>
            </a:r>
            <a:r>
              <a:rPr lang="en-US" dirty="0" err="1" smtClean="0">
                <a:solidFill>
                  <a:srgbClr val="0070C0"/>
                </a:solidFill>
              </a:rPr>
              <a:t>enum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ru-RU" dirty="0" smtClean="0"/>
              <a:t>но это добавляет нам один лишний класс и</a:t>
            </a:r>
            <a:r>
              <a:rPr lang="en-US" dirty="0" smtClean="0"/>
              <a:t> </a:t>
            </a:r>
            <a:r>
              <a:rPr lang="ru-RU" dirty="0" smtClean="0"/>
              <a:t>создание всех значений в памяти…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33" y="2419161"/>
            <a:ext cx="6810733" cy="3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6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</a:t>
            </a:r>
            <a:r>
              <a:rPr lang="en-US" dirty="0" smtClean="0">
                <a:latin typeface="+mn-lt"/>
              </a:rPr>
              <a:t>Annotations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ru-RU" dirty="0" smtClean="0"/>
              <a:t>А с </a:t>
            </a:r>
            <a:r>
              <a:rPr lang="en-US" dirty="0" smtClean="0">
                <a:solidFill>
                  <a:srgbClr val="0070C0"/>
                </a:solidFill>
              </a:rPr>
              <a:t>@IntDef </a:t>
            </a:r>
            <a:r>
              <a:rPr lang="ru-RU" dirty="0" smtClean="0"/>
              <a:t>аннотацией никаких издержек!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49" y="1743334"/>
            <a:ext cx="7290402" cy="44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</a:t>
            </a:r>
            <a:r>
              <a:rPr lang="en-US" dirty="0" smtClean="0">
                <a:latin typeface="+mn-lt"/>
              </a:rPr>
              <a:t>Annotations</a:t>
            </a:r>
            <a:endParaRPr lang="ru-RU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8575" y="3505200"/>
            <a:ext cx="2791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70C0"/>
                </a:solidFill>
              </a:rPr>
              <a:t>@</a:t>
            </a:r>
            <a:r>
              <a:rPr lang="en-US" sz="4400" dirty="0" err="1" smtClean="0">
                <a:solidFill>
                  <a:srgbClr val="0070C0"/>
                </a:solidFill>
              </a:rPr>
              <a:t>UiThread</a:t>
            </a:r>
            <a:endParaRPr lang="ru-RU" sz="4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38475" y="2762250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@</a:t>
            </a:r>
            <a:r>
              <a:rPr lang="en-US" dirty="0" err="1" smtClean="0">
                <a:solidFill>
                  <a:srgbClr val="0070C0"/>
                </a:solidFill>
              </a:rPr>
              <a:t>WorkerThread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9597" y="2133689"/>
            <a:ext cx="140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@</a:t>
            </a:r>
            <a:r>
              <a:rPr lang="en-US" dirty="0" err="1" smtClean="0">
                <a:solidFill>
                  <a:srgbClr val="0070C0"/>
                </a:solidFill>
              </a:rPr>
              <a:t>AnyThread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9225" y="2009775"/>
            <a:ext cx="1800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@</a:t>
            </a:r>
            <a:r>
              <a:rPr lang="en-US" sz="2800" dirty="0" err="1" smtClean="0">
                <a:solidFill>
                  <a:srgbClr val="0070C0"/>
                </a:solidFill>
              </a:rPr>
              <a:t>IntRange</a:t>
            </a:r>
            <a:endParaRPr lang="ru-RU" sz="28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6925" y="5114925"/>
            <a:ext cx="234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@</a:t>
            </a:r>
            <a:r>
              <a:rPr lang="en-US" sz="3600" dirty="0" err="1" smtClean="0">
                <a:solidFill>
                  <a:srgbClr val="0070C0"/>
                </a:solidFill>
              </a:rPr>
              <a:t>StringRes</a:t>
            </a:r>
            <a:endParaRPr lang="ru-RU" sz="36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2225" y="4819650"/>
            <a:ext cx="17459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0070C0"/>
                </a:solidFill>
              </a:rPr>
              <a:t>@</a:t>
            </a:r>
            <a:r>
              <a:rPr lang="en-US" sz="6600" dirty="0" err="1" smtClean="0">
                <a:solidFill>
                  <a:srgbClr val="0070C0"/>
                </a:solidFill>
              </a:rPr>
              <a:t>Px</a:t>
            </a:r>
            <a:endParaRPr lang="ru-RU" sz="6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575" y="442912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@</a:t>
            </a:r>
            <a:r>
              <a:rPr lang="en-US" sz="2400" dirty="0" err="1" smtClean="0">
                <a:solidFill>
                  <a:srgbClr val="0070C0"/>
                </a:solidFill>
              </a:rPr>
              <a:t>CallSuper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95975" y="2960191"/>
            <a:ext cx="256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@</a:t>
            </a:r>
            <a:r>
              <a:rPr lang="en-US" sz="2400" dirty="0" err="1" smtClean="0">
                <a:solidFill>
                  <a:srgbClr val="0070C0"/>
                </a:solidFill>
              </a:rPr>
              <a:t>VisibleForTesting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775" y="1422439"/>
            <a:ext cx="86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@Keep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533" y="1422439"/>
            <a:ext cx="167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@</a:t>
            </a:r>
            <a:r>
              <a:rPr lang="en-US" sz="2800" dirty="0" err="1" smtClean="0">
                <a:solidFill>
                  <a:srgbClr val="0070C0"/>
                </a:solidFill>
              </a:rPr>
              <a:t>ColorInt</a:t>
            </a:r>
            <a:endParaRPr lang="ru-RU" sz="28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9870" y="3667125"/>
            <a:ext cx="12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@</a:t>
            </a:r>
            <a:r>
              <a:rPr lang="en-US" dirty="0" err="1" smtClean="0">
                <a:solidFill>
                  <a:srgbClr val="0070C0"/>
                </a:solidFill>
              </a:rPr>
              <a:t>ColorRes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5465" y="2941171"/>
            <a:ext cx="1104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@</a:t>
            </a:r>
            <a:r>
              <a:rPr lang="en-US" sz="1600" dirty="0" err="1" smtClean="0">
                <a:solidFill>
                  <a:srgbClr val="0070C0"/>
                </a:solidFill>
              </a:rPr>
              <a:t>ArrayRes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80215" y="1248489"/>
            <a:ext cx="2278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@</a:t>
            </a:r>
            <a:r>
              <a:rPr lang="en-US" sz="2800" dirty="0" err="1" smtClean="0">
                <a:solidFill>
                  <a:srgbClr val="0070C0"/>
                </a:solidFill>
              </a:rPr>
              <a:t>CheckResult</a:t>
            </a:r>
            <a:endParaRPr lang="ru-RU" sz="28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5039" y="4706124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@</a:t>
            </a:r>
            <a:r>
              <a:rPr lang="en-US" dirty="0" err="1" smtClean="0">
                <a:solidFill>
                  <a:srgbClr val="0070C0"/>
                </a:solidFill>
              </a:rPr>
              <a:t>RequiresPermission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0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Library</a:t>
            </a:r>
            <a:endParaRPr lang="ru-RU" dirty="0">
              <a:latin typeface="+mn-lt"/>
            </a:endParaRPr>
          </a:p>
        </p:txBody>
      </p:sp>
      <p:pic>
        <p:nvPicPr>
          <p:cNvPr id="5" name="recycler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2250" y="204278"/>
            <a:ext cx="3638549" cy="6467834"/>
          </a:xfrm>
        </p:spPr>
      </p:pic>
      <p:sp>
        <p:nvSpPr>
          <p:cNvPr id="6" name="Прямоугольник 5"/>
          <p:cNvSpPr/>
          <p:nvPr/>
        </p:nvSpPr>
        <p:spPr>
          <a:xfrm>
            <a:off x="628649" y="1329809"/>
            <a:ext cx="76866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Класс:</a:t>
            </a:r>
          </a:p>
          <a:p>
            <a:pPr>
              <a:spcBef>
                <a:spcPts val="1200"/>
              </a:spcBef>
            </a:pPr>
            <a:r>
              <a:rPr lang="en-US" sz="2800" dirty="0" err="1" smtClean="0">
                <a:solidFill>
                  <a:srgbClr val="0070C0"/>
                </a:solidFill>
              </a:rPr>
              <a:t>RecyclerView</a:t>
            </a:r>
            <a:endParaRPr lang="en-US" sz="2800" dirty="0" smtClean="0">
              <a:solidFill>
                <a:srgbClr val="0070C0"/>
              </a:solidFill>
            </a:endParaRPr>
          </a:p>
          <a:p>
            <a:endParaRPr lang="en-US" sz="2800" dirty="0" smtClean="0"/>
          </a:p>
          <a:p>
            <a:r>
              <a:rPr lang="ru-RU" sz="2800" dirty="0" smtClean="0"/>
              <a:t>Зависимость:</a:t>
            </a:r>
          </a:p>
          <a:p>
            <a:pPr>
              <a:spcBef>
                <a:spcPts val="1200"/>
              </a:spcBef>
            </a:pPr>
            <a:r>
              <a:rPr lang="ru-RU" sz="2800" dirty="0" smtClean="0">
                <a:solidFill>
                  <a:srgbClr val="0070C0"/>
                </a:solidFill>
              </a:rPr>
              <a:t>с</a:t>
            </a:r>
            <a:r>
              <a:rPr lang="en-US" sz="2800" dirty="0" smtClean="0">
                <a:solidFill>
                  <a:srgbClr val="0070C0"/>
                </a:solidFill>
              </a:rPr>
              <a:t>om.android.support:recycler-v7</a:t>
            </a:r>
            <a:endParaRPr lang="ru-RU" sz="28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29063 0.1067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31" y="53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Library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8649" y="1329809"/>
            <a:ext cx="76866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Класс:</a:t>
            </a:r>
          </a:p>
          <a:p>
            <a:pPr>
              <a:spcBef>
                <a:spcPts val="1200"/>
              </a:spcBef>
            </a:pPr>
            <a:r>
              <a:rPr lang="en-US" sz="2800" dirty="0" err="1" smtClean="0">
                <a:solidFill>
                  <a:srgbClr val="0070C0"/>
                </a:solidFill>
              </a:rPr>
              <a:t>DrawerLayout</a:t>
            </a:r>
            <a:endParaRPr lang="en-US" sz="2800" dirty="0" smtClean="0">
              <a:solidFill>
                <a:srgbClr val="0070C0"/>
              </a:solidFill>
            </a:endParaRPr>
          </a:p>
          <a:p>
            <a:endParaRPr lang="en-US" sz="2800" dirty="0" smtClean="0"/>
          </a:p>
          <a:p>
            <a:r>
              <a:rPr lang="ru-RU" sz="2800" dirty="0" smtClean="0"/>
              <a:t>Зависимость:</a:t>
            </a:r>
          </a:p>
          <a:p>
            <a:pPr>
              <a:spcBef>
                <a:spcPts val="1200"/>
              </a:spcBef>
            </a:pPr>
            <a:r>
              <a:rPr lang="en-US" sz="2800" dirty="0" err="1" smtClean="0">
                <a:solidFill>
                  <a:srgbClr val="0070C0"/>
                </a:solidFill>
              </a:rPr>
              <a:t>com.android.support:support-core-ui</a:t>
            </a:r>
            <a:endParaRPr lang="ru-RU" sz="2800" dirty="0" smtClean="0">
              <a:solidFill>
                <a:srgbClr val="0070C0"/>
              </a:solidFill>
            </a:endParaRPr>
          </a:p>
        </p:txBody>
      </p:sp>
      <p:pic>
        <p:nvPicPr>
          <p:cNvPr id="7" name="draw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962" y="156827"/>
            <a:ext cx="3648075" cy="6484679"/>
          </a:xfrm>
        </p:spPr>
      </p:pic>
    </p:spTree>
    <p:extLst>
      <p:ext uri="{BB962C8B-B14F-4D97-AF65-F5344CB8AC3E}">
        <p14:creationId xmlns:p14="http://schemas.microsoft.com/office/powerpoint/2010/main" val="52458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.34375 0.151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88" y="75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Library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8649" y="1329809"/>
            <a:ext cx="76866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Класс:</a:t>
            </a:r>
          </a:p>
          <a:p>
            <a:pPr>
              <a:spcBef>
                <a:spcPts val="1200"/>
              </a:spcBef>
            </a:pPr>
            <a:r>
              <a:rPr lang="en-US" sz="2800" dirty="0" err="1" smtClean="0">
                <a:solidFill>
                  <a:srgbClr val="0070C0"/>
                </a:solidFill>
              </a:rPr>
              <a:t>SwipeRefreshLayout</a:t>
            </a:r>
            <a:endParaRPr lang="en-US" sz="2800" dirty="0" smtClean="0">
              <a:solidFill>
                <a:srgbClr val="0070C0"/>
              </a:solidFill>
            </a:endParaRPr>
          </a:p>
          <a:p>
            <a:endParaRPr lang="en-US" sz="2800" dirty="0" smtClean="0"/>
          </a:p>
          <a:p>
            <a:r>
              <a:rPr lang="ru-RU" sz="2800" dirty="0" smtClean="0"/>
              <a:t>Зависимость:</a:t>
            </a:r>
          </a:p>
          <a:p>
            <a:pPr>
              <a:spcBef>
                <a:spcPts val="1200"/>
              </a:spcBef>
            </a:pPr>
            <a:r>
              <a:rPr lang="en-US" sz="2800" dirty="0" err="1" smtClean="0">
                <a:solidFill>
                  <a:srgbClr val="0070C0"/>
                </a:solidFill>
              </a:rPr>
              <a:t>com.android.support:support-core-ui</a:t>
            </a:r>
            <a:endParaRPr lang="ru-RU" sz="2800" dirty="0" smtClean="0">
              <a:solidFill>
                <a:srgbClr val="0070C0"/>
              </a:solidFill>
            </a:endParaRPr>
          </a:p>
        </p:txBody>
      </p:sp>
      <p:pic>
        <p:nvPicPr>
          <p:cNvPr id="4" name="swipe_to_refre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9281" y="285750"/>
            <a:ext cx="3534370" cy="62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1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0.31511 0.12384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7" y="6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Library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8649" y="1329809"/>
            <a:ext cx="76866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Класс:</a:t>
            </a:r>
          </a:p>
          <a:p>
            <a:pPr>
              <a:spcBef>
                <a:spcPts val="1200"/>
              </a:spcBef>
            </a:pPr>
            <a:r>
              <a:rPr lang="en-US" sz="2800" dirty="0" err="1" smtClean="0">
                <a:solidFill>
                  <a:srgbClr val="0070C0"/>
                </a:solidFill>
              </a:rPr>
              <a:t>FloatingActionButton</a:t>
            </a:r>
            <a:endParaRPr lang="en-US" sz="2800" dirty="0" smtClean="0">
              <a:solidFill>
                <a:srgbClr val="0070C0"/>
              </a:solidFill>
            </a:endParaRPr>
          </a:p>
          <a:p>
            <a:endParaRPr lang="en-US" sz="2800" dirty="0" smtClean="0"/>
          </a:p>
          <a:p>
            <a:r>
              <a:rPr lang="ru-RU" sz="2800" dirty="0" smtClean="0"/>
              <a:t>Зависимость:</a:t>
            </a:r>
          </a:p>
          <a:p>
            <a:pPr>
              <a:spcBef>
                <a:spcPts val="1200"/>
              </a:spcBef>
            </a:pPr>
            <a:r>
              <a:rPr lang="en-US" sz="2800" dirty="0" err="1">
                <a:solidFill>
                  <a:srgbClr val="0070C0"/>
                </a:solidFill>
              </a:rPr>
              <a:t>com.android.support:design</a:t>
            </a:r>
            <a:endParaRPr lang="ru-RU" sz="2800" dirty="0" smtClean="0">
              <a:solidFill>
                <a:srgbClr val="0070C0"/>
              </a:solidFill>
            </a:endParaRPr>
          </a:p>
        </p:txBody>
      </p:sp>
      <p:pic>
        <p:nvPicPr>
          <p:cNvPr id="3" name="fa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3207" y="266700"/>
            <a:ext cx="3559968" cy="63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6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0.28733 0.1122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58" y="56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2572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Фрагменты 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28468"/>
            <a:ext cx="7886700" cy="4848495"/>
          </a:xfrm>
        </p:spPr>
        <p:txBody>
          <a:bodyPr/>
          <a:lstStyle/>
          <a:p>
            <a:r>
              <a:rPr lang="ru-RU" dirty="0" smtClean="0"/>
              <a:t>Фрагмент – модульный компонент со своим жизненным циклом, </a:t>
            </a:r>
            <a:r>
              <a:rPr lang="en-US" dirty="0" smtClean="0"/>
              <a:t>UI </a:t>
            </a:r>
            <a:r>
              <a:rPr lang="ru-RU" dirty="0" smtClean="0"/>
              <a:t>и логикой. </a:t>
            </a:r>
          </a:p>
          <a:p>
            <a:r>
              <a:rPr lang="ru-RU" dirty="0" smtClean="0"/>
              <a:t>На практике большая часть </a:t>
            </a:r>
            <a:r>
              <a:rPr lang="en-US" dirty="0" smtClean="0"/>
              <a:t>UI </a:t>
            </a:r>
            <a:r>
              <a:rPr lang="ru-RU" dirty="0" smtClean="0"/>
              <a:t>делается во фрагментах, а в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r>
              <a:rPr lang="ru-RU" dirty="0" smtClean="0"/>
              <a:t> остается только общие элементы (меню, </a:t>
            </a:r>
            <a:r>
              <a:rPr lang="en-US" dirty="0" smtClean="0"/>
              <a:t>App Bar</a:t>
            </a:r>
            <a:r>
              <a:rPr lang="ru-RU" dirty="0" smtClean="0"/>
              <a:t> и т.п.)</a:t>
            </a: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8650" y="3669836"/>
            <a:ext cx="8358057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21439C"/>
                </a:solidFill>
                <a:effectLst/>
                <a:latin typeface="Consolas" panose="020B0609020204030204" pitchFamily="49" charset="0"/>
              </a:rPr>
              <a:t>ArticleFragment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Fragment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>
                <a:solidFill>
                  <a:srgbClr val="FF5600"/>
                </a:solidFill>
                <a:latin typeface="Consolas" panose="020B0609020204030204" pitchFamily="49" charset="0"/>
              </a:rPr>
              <a:t> </a:t>
            </a:r>
            <a:r>
              <a:rPr lang="en-US" altLang="ru-RU" dirty="0" smtClean="0">
                <a:solidFill>
                  <a:srgbClr val="FF5600"/>
                </a:solidFill>
                <a:latin typeface="Consolas" panose="020B0609020204030204" pitchFamily="49" charset="0"/>
              </a:rPr>
              <a:t>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21439C"/>
                </a:solidFill>
                <a:effectLst/>
                <a:latin typeface="Consolas" panose="020B0609020204030204" pitchFamily="49" charset="0"/>
              </a:rPr>
              <a:t>onCreateView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LayoutInflater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53FF"/>
                </a:solidFill>
                <a:effectLst/>
                <a:latin typeface="Consolas" panose="020B0609020204030204" pitchFamily="49" charset="0"/>
              </a:rPr>
              <a:t>inflater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ru-RU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ViewGroup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53FF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Bundle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53FF"/>
                </a:solidFill>
                <a:effectLst/>
                <a:latin typeface="Consolas" panose="020B0609020204030204" pitchFamily="49" charset="0"/>
              </a:rPr>
              <a:t>savedInstanceState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ru-RU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inflater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inflate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FF56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article_view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ru-RU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A535AE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ru-RU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  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AF82D4"/>
                </a:solidFill>
                <a:effectLst/>
                <a:latin typeface="Consolas" panose="020B0609020204030204" pitchFamily="49" charset="0"/>
              </a:rPr>
              <a:t>// Инициализация UI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ru-RU" altLang="ru-RU" dirty="0">
                <a:solidFill>
                  <a:srgbClr val="AF82D4"/>
                </a:solidFill>
                <a:latin typeface="Consolas" panose="020B0609020204030204" pitchFamily="49" charset="0"/>
              </a:rPr>
              <a:t>// </a:t>
            </a:r>
            <a:r>
              <a:rPr lang="en-US" altLang="ru-RU" dirty="0" smtClean="0">
                <a:solidFill>
                  <a:srgbClr val="AF82D4"/>
                </a:solidFill>
                <a:latin typeface="Consolas" panose="020B0609020204030204" pitchFamily="49" charset="0"/>
              </a:rPr>
              <a:t>...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ru-RU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  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ru-RU" dirty="0" smtClean="0">
                <a:solidFill>
                  <a:srgbClr val="3B3B3B"/>
                </a:solidFill>
                <a:latin typeface="Consolas" panose="020B0609020204030204" pitchFamily="49" charset="0"/>
              </a:rPr>
              <a:t>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2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Library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8649" y="1329809"/>
            <a:ext cx="7686676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Класс:</a:t>
            </a:r>
          </a:p>
          <a:p>
            <a:pPr>
              <a:spcBef>
                <a:spcPts val="1200"/>
              </a:spcBef>
            </a:pPr>
            <a:r>
              <a:rPr lang="en-US" sz="2800" dirty="0" smtClean="0">
                <a:solidFill>
                  <a:srgbClr val="0070C0"/>
                </a:solidFill>
              </a:rPr>
              <a:t>CoordinatorLayout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AppBarLayout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*.Behavior</a:t>
            </a:r>
          </a:p>
          <a:p>
            <a:pPr>
              <a:spcBef>
                <a:spcPts val="1200"/>
              </a:spcBef>
            </a:pPr>
            <a:r>
              <a:rPr lang="ru-RU" sz="2800" dirty="0" smtClean="0">
                <a:solidFill>
                  <a:srgbClr val="0070C0"/>
                </a:solidFill>
              </a:rPr>
              <a:t>и др.</a:t>
            </a:r>
            <a:endParaRPr lang="en-US" sz="2800" dirty="0" smtClean="0">
              <a:solidFill>
                <a:srgbClr val="0070C0"/>
              </a:solidFill>
            </a:endParaRPr>
          </a:p>
          <a:p>
            <a:endParaRPr lang="en-US" sz="2800" dirty="0" smtClean="0"/>
          </a:p>
          <a:p>
            <a:r>
              <a:rPr lang="ru-RU" sz="2800" dirty="0" smtClean="0"/>
              <a:t>Зависимость:</a:t>
            </a:r>
          </a:p>
          <a:p>
            <a:pPr>
              <a:spcBef>
                <a:spcPts val="1200"/>
              </a:spcBef>
            </a:pPr>
            <a:r>
              <a:rPr lang="en-US" sz="2800" dirty="0" err="1">
                <a:solidFill>
                  <a:srgbClr val="0070C0"/>
                </a:solidFill>
              </a:rPr>
              <a:t>com.android.support:design</a:t>
            </a:r>
            <a:endParaRPr lang="ru-RU" sz="2800" dirty="0" smtClean="0">
              <a:solidFill>
                <a:srgbClr val="0070C0"/>
              </a:solidFill>
            </a:endParaRPr>
          </a:p>
        </p:txBody>
      </p:sp>
      <p:pic>
        <p:nvPicPr>
          <p:cNvPr id="5" name="coordina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7849" y="247649"/>
            <a:ext cx="3574851" cy="63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29757 0.082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78" y="41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3599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Количество методов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62075"/>
            <a:ext cx="7886700" cy="481488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ru-RU" dirty="0" smtClean="0"/>
              <a:t>До </a:t>
            </a:r>
            <a:r>
              <a:rPr lang="en-US" dirty="0" smtClean="0"/>
              <a:t>Android 5.0 </a:t>
            </a:r>
            <a:r>
              <a:rPr lang="ru-RU" dirty="0" smtClean="0"/>
              <a:t>использовалась виртуальная машина </a:t>
            </a:r>
            <a:r>
              <a:rPr lang="en-US" dirty="0" err="1" smtClean="0"/>
              <a:t>Dalvik</a:t>
            </a:r>
            <a:r>
              <a:rPr lang="en-US" dirty="0" smtClean="0"/>
              <a:t> </a:t>
            </a:r>
            <a:r>
              <a:rPr lang="ru-RU" dirty="0" smtClean="0"/>
              <a:t>с ограничением в 65535 методов на один </a:t>
            </a:r>
            <a:r>
              <a:rPr lang="en-US" dirty="0" err="1" smtClean="0"/>
              <a:t>dex</a:t>
            </a:r>
            <a:r>
              <a:rPr lang="en-US" dirty="0" smtClean="0"/>
              <a:t>-</a:t>
            </a:r>
            <a:r>
              <a:rPr lang="ru-RU" dirty="0" smtClean="0"/>
              <a:t>файл.</a:t>
            </a:r>
          </a:p>
          <a:p>
            <a:pPr>
              <a:spcAft>
                <a:spcPts val="1800"/>
              </a:spcAft>
            </a:pPr>
            <a:r>
              <a:rPr lang="ru-RU" dirty="0" smtClean="0"/>
              <a:t>Считаются все методы вашего кода и методы </a:t>
            </a:r>
            <a:r>
              <a:rPr lang="ru-RU" b="1" dirty="0" smtClean="0"/>
              <a:t>всех библиотек</a:t>
            </a:r>
            <a:r>
              <a:rPr lang="ru-RU" dirty="0" smtClean="0"/>
              <a:t>, которые вы используете</a:t>
            </a:r>
          </a:p>
          <a:p>
            <a:pPr>
              <a:spcAft>
                <a:spcPts val="1800"/>
              </a:spcAft>
            </a:pPr>
            <a:r>
              <a:rPr lang="ru-RU" dirty="0" smtClean="0"/>
              <a:t>Начиная с </a:t>
            </a:r>
            <a:r>
              <a:rPr lang="en-US" dirty="0" smtClean="0"/>
              <a:t>Android 5.0 </a:t>
            </a:r>
            <a:r>
              <a:rPr lang="ru-RU" dirty="0" smtClean="0"/>
              <a:t>используется виртуальная машина </a:t>
            </a:r>
            <a:r>
              <a:rPr lang="en-US" dirty="0" smtClean="0"/>
              <a:t>Art</a:t>
            </a:r>
            <a:r>
              <a:rPr lang="ru-RU" dirty="0" smtClean="0"/>
              <a:t>, у которой нет такого ограничения</a:t>
            </a:r>
          </a:p>
          <a:p>
            <a:r>
              <a:rPr lang="en-US" dirty="0" smtClean="0"/>
              <a:t>50% </a:t>
            </a:r>
            <a:r>
              <a:rPr lang="ru-RU" dirty="0" smtClean="0"/>
              <a:t>пользователей все еще используют </a:t>
            </a:r>
            <a:r>
              <a:rPr lang="en-US" dirty="0" smtClean="0"/>
              <a:t>    Android 4.x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53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96"/>
            <a:ext cx="9144000" cy="67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7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6193" y="365126"/>
            <a:ext cx="8229157" cy="863599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Считаем методы</a:t>
            </a:r>
            <a:endParaRPr lang="ru-RU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3" y="1962150"/>
            <a:ext cx="8571614" cy="5420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193" y="1343352"/>
            <a:ext cx="7241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Приложение «Одноклассники»: 155к методов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630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549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Support Library</a:t>
            </a:r>
            <a:endParaRPr lang="ru-RU" dirty="0">
              <a:latin typeface="+mn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8649" y="1329809"/>
            <a:ext cx="7686676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 err="1" smtClean="0">
                <a:solidFill>
                  <a:srgbClr val="0070C0"/>
                </a:solidFill>
              </a:rPr>
              <a:t>MultiDex</a:t>
            </a:r>
            <a:endParaRPr lang="en-US" sz="2800" dirty="0">
              <a:solidFill>
                <a:srgbClr val="0070C0"/>
              </a:solidFill>
            </a:endParaRPr>
          </a:p>
          <a:p>
            <a:pPr>
              <a:spcBef>
                <a:spcPts val="1200"/>
              </a:spcBef>
            </a:pPr>
            <a:r>
              <a:rPr lang="ru-RU" sz="2800" dirty="0" smtClean="0"/>
              <a:t>Подменяет загрузчик классов приложения для загрузки кода из нескольких </a:t>
            </a:r>
            <a:r>
              <a:rPr lang="en-US" sz="2800" dirty="0" err="1" smtClean="0"/>
              <a:t>dex</a:t>
            </a:r>
            <a:r>
              <a:rPr lang="ru-RU" sz="2800" dirty="0" smtClean="0"/>
              <a:t> файлов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ru-RU" sz="2800" dirty="0" smtClean="0"/>
              <a:t>Зависимость:</a:t>
            </a:r>
          </a:p>
          <a:p>
            <a:pPr>
              <a:spcBef>
                <a:spcPts val="1200"/>
              </a:spcBef>
            </a:pPr>
            <a:r>
              <a:rPr lang="en-US" sz="2800" dirty="0" err="1" smtClean="0">
                <a:solidFill>
                  <a:srgbClr val="0070C0"/>
                </a:solidFill>
              </a:rPr>
              <a:t>com.android.support:multidex</a:t>
            </a:r>
            <a:endParaRPr lang="ru-RU" sz="2800" dirty="0" smtClean="0">
              <a:solidFill>
                <a:srgbClr val="0070C0"/>
              </a:solidFill>
            </a:endParaRPr>
          </a:p>
          <a:p>
            <a:pPr>
              <a:spcBef>
                <a:spcPts val="1200"/>
              </a:spcBef>
            </a:pPr>
            <a:endParaRPr lang="ru-RU" sz="2800" dirty="0">
              <a:solidFill>
                <a:srgbClr val="0070C0"/>
              </a:solidFill>
            </a:endParaRPr>
          </a:p>
          <a:p>
            <a:pPr>
              <a:spcBef>
                <a:spcPts val="1200"/>
              </a:spcBef>
            </a:pPr>
            <a:r>
              <a:rPr lang="ru-RU" sz="2800" dirty="0" smtClean="0"/>
              <a:t>+ Решает проблему ограничения на 65к методов</a:t>
            </a:r>
          </a:p>
          <a:p>
            <a:pPr>
              <a:spcBef>
                <a:spcPts val="1200"/>
              </a:spcBef>
            </a:pPr>
            <a:r>
              <a:rPr lang="ru-RU" sz="2800" dirty="0" smtClean="0"/>
              <a:t>– Сильно тормозит при старте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2087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8958" y="3886200"/>
            <a:ext cx="8239506" cy="1677838"/>
          </a:xfrm>
        </p:spPr>
        <p:txBody>
          <a:bodyPr>
            <a:normAutofit/>
          </a:bodyPr>
          <a:lstStyle/>
          <a:p>
            <a:pPr algn="l"/>
            <a:r>
              <a:rPr lang="ru-RU" dirty="0" smtClean="0"/>
              <a:t>В следующий раз </a:t>
            </a:r>
            <a:r>
              <a:rPr lang="ru-RU" dirty="0" smtClean="0"/>
              <a:t>Алексей Никитин расскажет о разных инструментах разработки, помогающих разрабатывать и отлаживать </a:t>
            </a:r>
            <a:r>
              <a:rPr lang="en-US" dirty="0" smtClean="0"/>
              <a:t>Android </a:t>
            </a:r>
            <a:r>
              <a:rPr lang="ru-RU" dirty="0" smtClean="0"/>
              <a:t>приложения</a:t>
            </a:r>
            <a:endParaRPr lang="ru-RU" dirty="0"/>
          </a:p>
          <a:p>
            <a:pPr algn="l"/>
            <a:r>
              <a:rPr lang="ru-RU" dirty="0" smtClean="0"/>
              <a:t>(Возможно, самая полезная лекция)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51691"/>
            <a:ext cx="6096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2572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Фрагменты 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07699"/>
            <a:ext cx="7886700" cy="484849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Фрагменты особенно полезны при создании интерфейсов, адаптированных к планшетам.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66" y="2268747"/>
            <a:ext cx="2382509" cy="42355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23" y="2262516"/>
            <a:ext cx="2386013" cy="42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4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2572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Фрагменты 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07699"/>
            <a:ext cx="7886700" cy="484849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Два фрагмента внутри одной активности:</a:t>
            </a:r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7" y="1886369"/>
            <a:ext cx="6003985" cy="450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49605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Фрагменты 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768415"/>
            <a:ext cx="7886700" cy="4408548"/>
          </a:xfrm>
        </p:spPr>
        <p:txBody>
          <a:bodyPr/>
          <a:lstStyle/>
          <a:p>
            <a:r>
              <a:rPr lang="ru-RU" dirty="0" smtClean="0"/>
              <a:t>Класс </a:t>
            </a:r>
            <a:r>
              <a:rPr lang="en-US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android.app.Fragment</a:t>
            </a:r>
            <a:r>
              <a:rPr lang="en-US" dirty="0" smtClean="0"/>
              <a:t> </a:t>
            </a:r>
            <a:r>
              <a:rPr lang="ru-RU" dirty="0" smtClean="0"/>
              <a:t>появился в </a:t>
            </a:r>
            <a:r>
              <a:rPr lang="en-US" dirty="0" smtClean="0"/>
              <a:t>Android 3.0</a:t>
            </a:r>
          </a:p>
          <a:p>
            <a:r>
              <a:rPr lang="ru-RU" dirty="0" smtClean="0"/>
              <a:t>Но использовать надо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android.support.v4.app.Fragment</a:t>
            </a:r>
          </a:p>
          <a:p>
            <a:pPr marL="0" indent="0"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  <a:hlinkClick r:id="rId2"/>
              </a:rPr>
              <a:t>https://</a:t>
            </a:r>
            <a:r>
              <a:rPr lang="en-US" dirty="0" smtClean="0">
                <a:cs typeface="Courier New" panose="02070309020205020404" pitchFamily="49" charset="0"/>
                <a:hlinkClick r:id="rId2"/>
              </a:rPr>
              <a:t>developer.android.com/training/basics/fragments/index.html</a:t>
            </a:r>
            <a:endParaRPr lang="ru-RU" dirty="0" smtClean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dirty="0" smtClean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5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3140015"/>
            <a:ext cx="2052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Activity</a:t>
            </a:r>
            <a:endParaRPr lang="ru-RU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085850" y="1054129"/>
            <a:ext cx="2798010" cy="1331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Broadcast </a:t>
            </a:r>
          </a:p>
          <a:p>
            <a:pPr>
              <a:lnSpc>
                <a:spcPts val="3900"/>
              </a:lnSpc>
            </a:pPr>
            <a:r>
              <a:rPr lang="en-US" sz="4800" dirty="0" smtClean="0"/>
              <a:t>Receiver</a:t>
            </a:r>
            <a:endParaRPr lang="ru-RU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6512944" y="3140014"/>
            <a:ext cx="1977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Service</a:t>
            </a:r>
            <a:endParaRPr lang="ru-RU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5563259" y="1143000"/>
            <a:ext cx="2467934" cy="1242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sz="4800" dirty="0" smtClean="0">
                <a:solidFill>
                  <a:srgbClr val="0070C0"/>
                </a:solidFill>
              </a:rPr>
              <a:t>Content Provider</a:t>
            </a:r>
            <a:endParaRPr lang="ru-RU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0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4549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Content Provider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52549"/>
            <a:ext cx="7886700" cy="50006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Content Provider </a:t>
            </a:r>
            <a:r>
              <a:rPr lang="ru-RU" dirty="0" smtClean="0"/>
              <a:t>управляет доступом к структурированному набору данных (обычно к БД на основе </a:t>
            </a:r>
            <a:r>
              <a:rPr lang="en-US" dirty="0" smtClean="0"/>
              <a:t>SQLite</a:t>
            </a:r>
            <a:r>
              <a:rPr lang="ru-RU" dirty="0" smtClean="0"/>
              <a:t>, но не только) и</a:t>
            </a:r>
            <a:r>
              <a:rPr lang="en-US" dirty="0" smtClean="0"/>
              <a:t> </a:t>
            </a:r>
            <a:r>
              <a:rPr lang="ru-RU" b="1" dirty="0" smtClean="0"/>
              <a:t>обеспечивает безопасность </a:t>
            </a:r>
            <a:r>
              <a:rPr lang="ru-RU" dirty="0" smtClean="0"/>
              <a:t>данных.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Позволяет реализовать модель, в которой код, предоставляющий данные выполняется в одном процессе, а код, использующий данные – в другом процессе (в </a:t>
            </a:r>
            <a:r>
              <a:rPr lang="ru-RU" dirty="0" err="1" smtClean="0"/>
              <a:t>т.ч</a:t>
            </a:r>
            <a:r>
              <a:rPr lang="ru-RU" dirty="0" smtClean="0"/>
              <a:t>. </a:t>
            </a:r>
            <a:r>
              <a:rPr lang="ru-RU" b="1" dirty="0" smtClean="0"/>
              <a:t>в другом приложении</a:t>
            </a:r>
            <a:r>
              <a:rPr lang="ru-RU" dirty="0" smtClean="0"/>
              <a:t>).</a:t>
            </a:r>
          </a:p>
          <a:p>
            <a:endParaRPr lang="ru-RU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developer.android.com/guide/topics/providers/content-providers.html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756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1927</TotalTime>
  <Words>994</Words>
  <Application>Microsoft Office PowerPoint</Application>
  <PresentationFormat>Экран (4:3)</PresentationFormat>
  <Paragraphs>264</Paragraphs>
  <Slides>45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Courier New</vt:lpstr>
      <vt:lpstr>等线</vt:lpstr>
      <vt:lpstr>Тема Office</vt:lpstr>
      <vt:lpstr>Презентация PowerPoint</vt:lpstr>
      <vt:lpstr>Что еще нужно знать об Android?</vt:lpstr>
      <vt:lpstr>Фрагменты </vt:lpstr>
      <vt:lpstr>Фрагменты </vt:lpstr>
      <vt:lpstr>Фрагменты </vt:lpstr>
      <vt:lpstr>Фрагменты </vt:lpstr>
      <vt:lpstr>Фрагменты </vt:lpstr>
      <vt:lpstr>Презентация PowerPoint</vt:lpstr>
      <vt:lpstr>Content Provider</vt:lpstr>
      <vt:lpstr>Content Provider</vt:lpstr>
      <vt:lpstr>Content Provider</vt:lpstr>
      <vt:lpstr>Content Provider</vt:lpstr>
      <vt:lpstr>Content Provider</vt:lpstr>
      <vt:lpstr>Доступ к данным пользователя</vt:lpstr>
      <vt:lpstr>Доступ к данным пользователя</vt:lpstr>
      <vt:lpstr>Синхронизация контактов</vt:lpstr>
      <vt:lpstr>Доступ к данным пользователя</vt:lpstr>
      <vt:lpstr>Доступ к данным пользователя</vt:lpstr>
      <vt:lpstr>External Storage</vt:lpstr>
      <vt:lpstr>Местоположение</vt:lpstr>
      <vt:lpstr>Местоположение</vt:lpstr>
      <vt:lpstr>Местоположение</vt:lpstr>
      <vt:lpstr>Местоположение</vt:lpstr>
      <vt:lpstr>Местоположение</vt:lpstr>
      <vt:lpstr>Support Library</vt:lpstr>
      <vt:lpstr>Support Library</vt:lpstr>
      <vt:lpstr>Support Library</vt:lpstr>
      <vt:lpstr>Support Library</vt:lpstr>
      <vt:lpstr>Support Annotations</vt:lpstr>
      <vt:lpstr>Support Annotations</vt:lpstr>
      <vt:lpstr>Support Annotations</vt:lpstr>
      <vt:lpstr>Support Annotations</vt:lpstr>
      <vt:lpstr>Support Annotations</vt:lpstr>
      <vt:lpstr>Support Annotations</vt:lpstr>
      <vt:lpstr>Support Annotations</vt:lpstr>
      <vt:lpstr>Support Library</vt:lpstr>
      <vt:lpstr>Support Library</vt:lpstr>
      <vt:lpstr>Support Library</vt:lpstr>
      <vt:lpstr>Support Library</vt:lpstr>
      <vt:lpstr>Support Library</vt:lpstr>
      <vt:lpstr>Количество методов</vt:lpstr>
      <vt:lpstr>Презентация PowerPoint</vt:lpstr>
      <vt:lpstr>Считаем методы</vt:lpstr>
      <vt:lpstr>Support Library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Trunin Dmitry</dc:creator>
  <cp:lastModifiedBy>Trunin Dmitry</cp:lastModifiedBy>
  <cp:revision>69</cp:revision>
  <dcterms:created xsi:type="dcterms:W3CDTF">2016-11-21T09:41:23Z</dcterms:created>
  <dcterms:modified xsi:type="dcterms:W3CDTF">2016-11-22T18:12:24Z</dcterms:modified>
</cp:coreProperties>
</file>